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  <p:sldId id="11088019" r:id="rId19"/>
    <p:sldId id="11088020" r:id="rId20"/>
    <p:sldId id="11088021" r:id="rId21"/>
    <p:sldId id="11088022" r:id="rId22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2730933" y="3463798"/>
            <a:ext cx="18922132" cy="2564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1390"/>
              </a:lnSpc>
            </a:pPr>
            <a:r>
              <a:rPr lang="en-US" altLang="zh-CN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</a:t>
            </a:r>
            <a:r>
              <a:rPr lang="zh-CN" altLang="en-US" sz="20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的那点事</a:t>
            </a:r>
            <a:endParaRPr lang="zh-CN" altLang="en-US" sz="20000" b="0" i="0" u="none" spc="0" dirty="0">
              <a:solidFill>
                <a:srgbClr val="FFFFFF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9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2" name="文本"/>
          <p:cNvSpPr>
            <a:spLocks noGrp="1"/>
          </p:cNvSpPr>
          <p:nvPr>
            <p:ph type="ctrTitle"/>
          </p:nvPr>
        </p:nvSpPr>
        <p:spPr>
          <a:xfrm>
            <a:off x="11223928" y="9379236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kumimoji="1" lang="en-US" altLang="zh-CN" sz="3600" dirty="0">
                <a:solidFill>
                  <a:srgbClr val="000000"/>
                </a:solidFill>
              </a:rPr>
              <a:t>AndyHoo</a:t>
            </a:r>
            <a:endParaRPr kumimoji="1"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19710" y="850900"/>
            <a:ext cx="12546965" cy="5876925"/>
          </a:xfrm>
          <a:prstGeom prst="rect">
            <a:avLst/>
          </a:prstGeom>
        </p:spPr>
      </p:pic>
      <p:sp>
        <p:nvSpPr>
          <p:cNvPr id="1499" name="文本"/>
          <p:cNvSpPr>
            <a:spLocks noGrp="1"/>
          </p:cNvSpPr>
          <p:nvPr>
            <p:ph type="ctrTitle"/>
          </p:nvPr>
        </p:nvSpPr>
        <p:spPr>
          <a:xfrm>
            <a:off x="2520906" y="4399612"/>
            <a:ext cx="4482563" cy="7479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3" name="文本"/>
          <p:cNvSpPr>
            <a:spLocks noGrp="1"/>
          </p:cNvSpPr>
          <p:nvPr>
            <p:ph type="ctrTitle"/>
          </p:nvPr>
        </p:nvSpPr>
        <p:spPr>
          <a:xfrm>
            <a:off x="5348605" y="988695"/>
            <a:ext cx="1864995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HEAP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713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088245" y="6871970"/>
            <a:ext cx="13710920" cy="6422390"/>
          </a:xfrm>
          <a:prstGeom prst="rect">
            <a:avLst/>
          </a:prstGeom>
        </p:spPr>
      </p:pic>
      <p:sp>
        <p:nvSpPr>
          <p:cNvPr id="9722" name="文本"/>
          <p:cNvSpPr>
            <a:spLocks noGrp="1"/>
          </p:cNvSpPr>
          <p:nvPr>
            <p:ph type="ctrTitle"/>
          </p:nvPr>
        </p:nvSpPr>
        <p:spPr>
          <a:xfrm>
            <a:off x="15004415" y="7299325"/>
            <a:ext cx="3637280" cy="5156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VM STACK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pic>
        <p:nvPicPr>
          <p:cNvPr id="3" name="图片 2" descr="he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1891665"/>
            <a:ext cx="10058400" cy="354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1370" y="1891665"/>
            <a:ext cx="10060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年轻代</a:t>
            </a:r>
            <a:r>
              <a:rPr lang="en-US" altLang="zh-CN"/>
              <a:t>: </a:t>
            </a:r>
            <a:r>
              <a:rPr lang="zh-CN" altLang="en-US"/>
              <a:t>①</a:t>
            </a:r>
            <a:r>
              <a:rPr lang="en-US" altLang="zh-CN"/>
              <a:t>.Eden  </a:t>
            </a:r>
            <a:r>
              <a:rPr lang="zh-CN" altLang="en-US"/>
              <a:t>②</a:t>
            </a:r>
            <a:r>
              <a:rPr lang="en-US" altLang="zh-CN"/>
              <a:t>.From Survivor </a:t>
            </a:r>
            <a:r>
              <a:rPr lang="zh-CN" altLang="en-US"/>
              <a:t>③</a:t>
            </a:r>
            <a:r>
              <a:rPr lang="en-US" altLang="zh-CN"/>
              <a:t>.To Survivor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	2.</a:t>
            </a:r>
            <a:r>
              <a:rPr lang="zh-CN" altLang="en-US"/>
              <a:t>老年代</a:t>
            </a:r>
            <a:r>
              <a:rPr lang="en-US" altLang="zh-CN"/>
              <a:t>: Tenured Space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采用分代收集算法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  <p:pic>
        <p:nvPicPr>
          <p:cNvPr id="5" name="图片 4" descr="jvm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25" y="8084185"/>
            <a:ext cx="10260965" cy="445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05" y="9067800"/>
            <a:ext cx="100609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组成</a:t>
            </a:r>
            <a:r>
              <a:rPr lang="en-US" altLang="zh-CN"/>
              <a:t>: </a:t>
            </a:r>
            <a:r>
              <a:rPr lang="zh-CN" altLang="en-US"/>
              <a:t>栈帧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过程</a:t>
            </a:r>
            <a:r>
              <a:rPr lang="en-US" altLang="zh-CN"/>
              <a:t>: </a:t>
            </a:r>
            <a:r>
              <a:rPr lang="zh-CN" altLang="en-US"/>
              <a:t>每个 方法被执行的时候都会在</a:t>
            </a:r>
            <a:r>
              <a:rPr lang="en-US" altLang="zh-CN"/>
              <a:t>vm stack</a:t>
            </a:r>
            <a:r>
              <a:rPr lang="zh-CN" altLang="en-US"/>
              <a:t>中创建一个栈帧，方法被执行的过程就是对应栈帧的从入栈到出栈的过程。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存放</a:t>
            </a:r>
            <a:r>
              <a:rPr lang="en-US" altLang="zh-CN"/>
              <a:t>:</a:t>
            </a:r>
            <a:r>
              <a:rPr lang="zh-CN" altLang="en-US"/>
              <a:t>局部变量表</a:t>
            </a:r>
            <a:r>
              <a:rPr lang="en-US" altLang="zh-CN"/>
              <a:t>(</a:t>
            </a:r>
            <a:r>
              <a:rPr lang="zh-CN" altLang="en-US"/>
              <a:t>八大基本类型，对象引用，</a:t>
            </a:r>
            <a:r>
              <a:rPr lang="en-US" altLang="zh-CN"/>
              <a:t>returnAddress</a:t>
            </a:r>
            <a:r>
              <a:rPr lang="en-US" altLang="zh-CN"/>
              <a:t>)</a:t>
            </a:r>
            <a:r>
              <a:rPr lang="zh-CN" altLang="en-US"/>
              <a:t>，操作数栈，动态链接，方法出口信息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异常</a:t>
            </a:r>
            <a:r>
              <a:rPr lang="en-US" altLang="zh-CN"/>
              <a:t>:</a:t>
            </a:r>
            <a:r>
              <a:rPr lang="zh-CN" altLang="en-US"/>
              <a:t>java.lang.OutOfMemoryError: Java heap space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908299" y="8866825"/>
            <a:ext cx="2259187" cy="955047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111310" y="1881728"/>
            <a:ext cx="6372858" cy="3941677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05570" y="1881728"/>
            <a:ext cx="6372858" cy="3941677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899829" y="1881728"/>
            <a:ext cx="6372858" cy="3941677"/>
          </a:xfrm>
          <a:prstGeom prst="rect">
            <a:avLst/>
          </a:prstGeom>
        </p:spPr>
      </p:pic>
      <p:sp>
        <p:nvSpPr>
          <p:cNvPr id="1869" name="文本"/>
          <p:cNvSpPr>
            <a:spLocks noGrp="1"/>
          </p:cNvSpPr>
          <p:nvPr>
            <p:ph type="ctrTitle"/>
          </p:nvPr>
        </p:nvSpPr>
        <p:spPr>
          <a:xfrm>
            <a:off x="1124010" y="7229165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72" name="文本"/>
          <p:cNvSpPr>
            <a:spLocks noGrp="1"/>
          </p:cNvSpPr>
          <p:nvPr>
            <p:ph type="ctrTitle"/>
          </p:nvPr>
        </p:nvSpPr>
        <p:spPr>
          <a:xfrm>
            <a:off x="29082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57" name="文本"/>
          <p:cNvSpPr>
            <a:spLocks noGrp="1"/>
          </p:cNvSpPr>
          <p:nvPr>
            <p:ph type="ctrTitle"/>
          </p:nvPr>
        </p:nvSpPr>
        <p:spPr>
          <a:xfrm>
            <a:off x="9142966" y="7230153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60" name="文本"/>
          <p:cNvSpPr>
            <a:spLocks noGrp="1"/>
          </p:cNvSpPr>
          <p:nvPr>
            <p:ph type="ctrTitle"/>
          </p:nvPr>
        </p:nvSpPr>
        <p:spPr>
          <a:xfrm>
            <a:off x="109346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46" name="文本"/>
          <p:cNvSpPr>
            <a:spLocks noGrp="1"/>
          </p:cNvSpPr>
          <p:nvPr>
            <p:ph type="ctrTitle"/>
          </p:nvPr>
        </p:nvSpPr>
        <p:spPr>
          <a:xfrm>
            <a:off x="16899829" y="7222406"/>
            <a:ext cx="6098066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 A guest with a web page version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50" name="文本"/>
          <p:cNvSpPr>
            <a:spLocks noGrp="1"/>
          </p:cNvSpPr>
          <p:nvPr>
            <p:ph type="ctrTitle"/>
          </p:nvPr>
        </p:nvSpPr>
        <p:spPr>
          <a:xfrm>
            <a:off x="18694399" y="6403052"/>
            <a:ext cx="2512385" cy="444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36" name="文本"/>
          <p:cNvSpPr>
            <a:spLocks noGrp="1"/>
          </p:cNvSpPr>
          <p:nvPr>
            <p:ph type="ctrTitle"/>
          </p:nvPr>
        </p:nvSpPr>
        <p:spPr>
          <a:xfrm>
            <a:off x="3289299" y="8976902"/>
            <a:ext cx="1545205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568K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37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062405" y="8834145"/>
            <a:ext cx="2259187" cy="955047"/>
          </a:xfrm>
          <a:prstGeom prst="rect">
            <a:avLst/>
          </a:prstGeom>
        </p:spPr>
      </p:pic>
      <p:sp>
        <p:nvSpPr>
          <p:cNvPr id="10843" name="文本"/>
          <p:cNvSpPr>
            <a:spLocks noGrp="1"/>
          </p:cNvSpPr>
          <p:nvPr>
            <p:ph type="ctrTitle"/>
          </p:nvPr>
        </p:nvSpPr>
        <p:spPr>
          <a:xfrm>
            <a:off x="11278340" y="8976902"/>
            <a:ext cx="1827318" cy="425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23.5%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188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947597" y="8834145"/>
            <a:ext cx="2259187" cy="955047"/>
          </a:xfrm>
          <a:prstGeom prst="rect">
            <a:avLst/>
          </a:prstGeom>
        </p:spPr>
      </p:pic>
      <p:sp>
        <p:nvSpPr>
          <p:cNvPr id="12353" name="文本"/>
          <p:cNvSpPr>
            <a:spLocks noGrp="1"/>
          </p:cNvSpPr>
          <p:nvPr>
            <p:ph type="ctrTitle"/>
          </p:nvPr>
        </p:nvSpPr>
        <p:spPr>
          <a:xfrm>
            <a:off x="19151599" y="8993934"/>
            <a:ext cx="1827318" cy="5478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33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10/8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03534" y="1116215"/>
            <a:ext cx="7649095" cy="114481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6571828" y="4731977"/>
            <a:ext cx="5164129" cy="5164129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09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857463" y="5017612"/>
            <a:ext cx="4625817" cy="4625817"/>
          </a:xfrm>
          <a:prstGeom prst="rect">
            <a:avLst/>
          </a:prstGeom>
        </p:spPr>
      </p:pic>
      <p:sp>
        <p:nvSpPr>
          <p:cNvPr id="1563" name="文本"/>
          <p:cNvSpPr>
            <a:spLocks noGrp="1"/>
          </p:cNvSpPr>
          <p:nvPr>
            <p:ph type="ctrTitle"/>
          </p:nvPr>
        </p:nvSpPr>
        <p:spPr>
          <a:xfrm>
            <a:off x="12704000" y="5278785"/>
            <a:ext cx="1102615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2020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1" name="文本"/>
          <p:cNvSpPr>
            <a:spLocks noGrp="1"/>
          </p:cNvSpPr>
          <p:nvPr>
            <p:ph type="ctrTitle"/>
          </p:nvPr>
        </p:nvSpPr>
        <p:spPr>
          <a:xfrm>
            <a:off x="12704000" y="6720461"/>
            <a:ext cx="4888811" cy="549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我们的业务品质​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88" name="文本"/>
          <p:cNvSpPr>
            <a:spLocks noGrp="1"/>
          </p:cNvSpPr>
          <p:nvPr>
            <p:ph type="ctrTitle"/>
          </p:nvPr>
        </p:nvSpPr>
        <p:spPr>
          <a:xfrm>
            <a:off x="12704000" y="7752704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56799" y="5537776"/>
            <a:ext cx="4359258" cy="82137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项目汇报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785743"/>
            <a:ext cx="10600392" cy="11988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PART.THREE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419615" cy="3419615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008406" y="996605"/>
            <a:ext cx="5762074" cy="8623904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0400405" y="9579746"/>
            <a:ext cx="12191999" cy="3997594"/>
          </a:xfrm>
          <a:prstGeom prst="rect">
            <a:avLst/>
          </a:prstGeom>
        </p:spPr>
      </p:pic>
      <p:pic>
        <p:nvPicPr>
          <p:cNvPr id="1390" name="Picture" descr="Picture"/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0400405" y="9579746"/>
            <a:ext cx="12182138" cy="4136253"/>
          </a:xfrm>
          <a:prstGeom prst="rect">
            <a:avLst/>
          </a:prstGeom>
        </p:spPr>
      </p:pic>
      <p:sp>
        <p:nvSpPr>
          <p:cNvPr id="1859" name="文本"/>
          <p:cNvSpPr>
            <a:spLocks noGrp="1"/>
          </p:cNvSpPr>
          <p:nvPr>
            <p:ph type="ctrTitle"/>
          </p:nvPr>
        </p:nvSpPr>
        <p:spPr>
          <a:xfrm>
            <a:off x="10401299" y="3797870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45" name="文本"/>
          <p:cNvSpPr>
            <a:spLocks noGrp="1"/>
          </p:cNvSpPr>
          <p:nvPr>
            <p:ph type="ctrTitle"/>
          </p:nvPr>
        </p:nvSpPr>
        <p:spPr>
          <a:xfrm>
            <a:off x="10400405" y="4842175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1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0400405" y="7521777"/>
            <a:ext cx="2086175" cy="757208"/>
          </a:xfrm>
          <a:prstGeom prst="rect">
            <a:avLst/>
          </a:prstGeom>
        </p:spPr>
      </p:pic>
      <p:sp>
        <p:nvSpPr>
          <p:cNvPr id="6883" name="文本"/>
          <p:cNvSpPr>
            <a:spLocks noGrp="1"/>
          </p:cNvSpPr>
          <p:nvPr>
            <p:ph type="ctrTitle"/>
          </p:nvPr>
        </p:nvSpPr>
        <p:spPr>
          <a:xfrm>
            <a:off x="10492016" y="7570998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22" name="文本"/>
          <p:cNvSpPr>
            <a:spLocks noGrp="1"/>
          </p:cNvSpPr>
          <p:nvPr>
            <p:ph type="ctrTitle"/>
          </p:nvPr>
        </p:nvSpPr>
        <p:spPr>
          <a:xfrm>
            <a:off x="10492016" y="2069174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03454" y="5350891"/>
            <a:ext cx="22037685" cy="7379190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3210396" y="0"/>
            <a:ext cx="5008344" cy="7495822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054444" y="0"/>
            <a:ext cx="12119158" cy="7495822"/>
          </a:xfrm>
          <a:prstGeom prst="rect">
            <a:avLst/>
          </a:prstGeom>
        </p:spPr>
      </p:pic>
      <p:sp>
        <p:nvSpPr>
          <p:cNvPr id="1391" name="文本"/>
          <p:cNvSpPr>
            <a:spLocks noGrp="1"/>
          </p:cNvSpPr>
          <p:nvPr>
            <p:ph type="ctrTitle"/>
          </p:nvPr>
        </p:nvSpPr>
        <p:spPr>
          <a:xfrm>
            <a:off x="3505199" y="8201168"/>
            <a:ext cx="5716521" cy="28196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6" name="文本"/>
          <p:cNvSpPr>
            <a:spLocks noGrp="1"/>
          </p:cNvSpPr>
          <p:nvPr>
            <p:ph type="ctrTitle"/>
          </p:nvPr>
        </p:nvSpPr>
        <p:spPr>
          <a:xfrm>
            <a:off x="10718799" y="9261169"/>
            <a:ext cx="9115231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629" name="文本"/>
          <p:cNvSpPr>
            <a:spLocks noGrp="1"/>
          </p:cNvSpPr>
          <p:nvPr>
            <p:ph type="ctrTitle"/>
          </p:nvPr>
        </p:nvSpPr>
        <p:spPr>
          <a:xfrm>
            <a:off x="3492499" y="10462261"/>
            <a:ext cx="3053128" cy="563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550"/>
              </a:lnSpc>
            </a:pPr>
            <a:r>
              <a:rPr lang="zh-CN" altLang="en-US" sz="5455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425107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099" y="5555169"/>
            <a:ext cx="4359258" cy="8580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未来规划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12" name="文本"/>
          <p:cNvSpPr>
            <a:spLocks noGrp="1"/>
          </p:cNvSpPr>
          <p:nvPr>
            <p:ph type="ctrTitle"/>
          </p:nvPr>
        </p:nvSpPr>
        <p:spPr>
          <a:xfrm>
            <a:off x="4698999" y="6759269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 page version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of the iPhone device A guest with a web page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83499" y="1807886"/>
            <a:ext cx="10600392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PART.FOUR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891542" y="946010"/>
            <a:ext cx="18712139" cy="3848775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80317" y="946010"/>
            <a:ext cx="1551468" cy="3899750"/>
          </a:xfrm>
          <a:prstGeom prst="rect">
            <a:avLst/>
          </a:prstGeom>
        </p:spPr>
      </p:pic>
      <p:sp>
        <p:nvSpPr>
          <p:cNvPr id="933" name="文本"/>
          <p:cNvSpPr>
            <a:spLocks noGrp="1"/>
          </p:cNvSpPr>
          <p:nvPr>
            <p:ph type="ctrTitle"/>
          </p:nvPr>
        </p:nvSpPr>
        <p:spPr>
          <a:xfrm>
            <a:off x="2331550" y="70762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38" name="文本"/>
          <p:cNvSpPr>
            <a:spLocks noGrp="1"/>
          </p:cNvSpPr>
          <p:nvPr>
            <p:ph type="ctrTitle"/>
          </p:nvPr>
        </p:nvSpPr>
        <p:spPr>
          <a:xfrm>
            <a:off x="233155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820" name="文本"/>
          <p:cNvSpPr>
            <a:spLocks noGrp="1"/>
          </p:cNvSpPr>
          <p:nvPr>
            <p:ph type="ctrTitle"/>
          </p:nvPr>
        </p:nvSpPr>
        <p:spPr>
          <a:xfrm>
            <a:off x="14738990" y="706357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727" name="文本"/>
          <p:cNvSpPr>
            <a:spLocks noGrp="1"/>
          </p:cNvSpPr>
          <p:nvPr>
            <p:ph type="ctrTitle"/>
          </p:nvPr>
        </p:nvSpPr>
        <p:spPr>
          <a:xfrm>
            <a:off x="14738990" y="6218118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10" name="文本"/>
          <p:cNvSpPr>
            <a:spLocks noGrp="1"/>
          </p:cNvSpPr>
          <p:nvPr>
            <p:ph type="ctrTitle"/>
          </p:nvPr>
        </p:nvSpPr>
        <p:spPr>
          <a:xfrm>
            <a:off x="2338265" y="10589811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17" name="文本"/>
          <p:cNvSpPr>
            <a:spLocks noGrp="1"/>
          </p:cNvSpPr>
          <p:nvPr>
            <p:ph type="ctrTitle"/>
          </p:nvPr>
        </p:nvSpPr>
        <p:spPr>
          <a:xfrm>
            <a:off x="2338265" y="9731650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99" name="文本"/>
          <p:cNvSpPr>
            <a:spLocks noGrp="1"/>
          </p:cNvSpPr>
          <p:nvPr>
            <p:ph type="ctrTitle"/>
          </p:nvPr>
        </p:nvSpPr>
        <p:spPr>
          <a:xfrm>
            <a:off x="14738990" y="1057265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7" name="文本"/>
          <p:cNvSpPr>
            <a:spLocks noGrp="1"/>
          </p:cNvSpPr>
          <p:nvPr>
            <p:ph type="ctrTitle"/>
          </p:nvPr>
        </p:nvSpPr>
        <p:spPr>
          <a:xfrm>
            <a:off x="14738990" y="9727195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商务介绍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520172" y="1515792"/>
            <a:ext cx="10684414" cy="10684414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2180783" y="5133422"/>
            <a:ext cx="4888811" cy="527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我们的市场占比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4" name="文本"/>
          <p:cNvSpPr>
            <a:spLocks noGrp="1"/>
          </p:cNvSpPr>
          <p:nvPr>
            <p:ph type="ctrTitle"/>
          </p:nvPr>
        </p:nvSpPr>
        <p:spPr>
          <a:xfrm>
            <a:off x="2179412" y="6172930"/>
            <a:ext cx="9340759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 guest with a web page version of the iPhone device A guest with a web page A guest with a web 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pageA guest with a web page version of the iPhone device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02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2179889" y="8857329"/>
            <a:ext cx="2086175" cy="757208"/>
          </a:xfrm>
          <a:prstGeom prst="rect">
            <a:avLst/>
          </a:prstGeom>
        </p:spPr>
      </p:pic>
      <p:sp>
        <p:nvSpPr>
          <p:cNvPr id="5490" name="文本"/>
          <p:cNvSpPr>
            <a:spLocks noGrp="1"/>
          </p:cNvSpPr>
          <p:nvPr>
            <p:ph type="ctrTitle"/>
          </p:nvPr>
        </p:nvSpPr>
        <p:spPr>
          <a:xfrm>
            <a:off x="2264436" y="8899612"/>
            <a:ext cx="1936142" cy="4065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MORE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28" name="文本"/>
          <p:cNvSpPr>
            <a:spLocks noGrp="1"/>
          </p:cNvSpPr>
          <p:nvPr>
            <p:ph type="ctrTitle"/>
          </p:nvPr>
        </p:nvSpPr>
        <p:spPr>
          <a:xfrm>
            <a:off x="2267733" y="3393188"/>
            <a:ext cx="267010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+86%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234605"/>
            <a:ext cx="24584915" cy="1400090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87885" y="0"/>
            <a:ext cx="25048705" cy="140956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>
            <a:off x="655019" y="696310"/>
            <a:ext cx="23073959" cy="12323378"/>
          </a:xfrm>
          <a:prstGeom prst="rect">
            <a:avLst/>
          </a:prstGeom>
        </p:spPr>
      </p:pic>
      <p:pic>
        <p:nvPicPr>
          <p:cNvPr id="139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660933" y="5711246"/>
            <a:ext cx="16947930" cy="1392620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>
            <a:off x="3250997" y="3807770"/>
            <a:ext cx="17491111" cy="22468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7500"/>
              </a:lnSpc>
            </a:pPr>
            <a:r>
              <a:rPr lang="zh-CN" altLang="en-US" sz="229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8" name="文本"/>
          <p:cNvSpPr>
            <a:spLocks noGrp="1"/>
          </p:cNvSpPr>
          <p:nvPr>
            <p:ph type="ctrTitle"/>
          </p:nvPr>
        </p:nvSpPr>
        <p:spPr>
          <a:xfrm>
            <a:off x="3111499" y="7336271"/>
            <a:ext cx="17404220" cy="4971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220"/>
              </a:lnSpc>
            </a:pPr>
            <a:r>
              <a:rPr lang="zh-CN" altLang="en-US" sz="5185" b="0" i="0" u="none" spc="3956" dirty="0">
                <a:solidFill>
                  <a:srgbClr val="FFFFFF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BUSINESS POWERPOINT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122488" y="9320782"/>
            <a:ext cx="2086175" cy="757208"/>
          </a:xfrm>
          <a:prstGeom prst="rect">
            <a:avLst/>
          </a:prstGeom>
        </p:spPr>
      </p:pic>
      <p:sp>
        <p:nvSpPr>
          <p:cNvPr id="4433" name="文本"/>
          <p:cNvSpPr>
            <a:spLocks noGrp="1"/>
          </p:cNvSpPr>
          <p:nvPr>
            <p:ph type="ctrTitle"/>
          </p:nvPr>
        </p:nvSpPr>
        <p:spPr>
          <a:xfrm>
            <a:off x="11214099" y="9362631"/>
            <a:ext cx="1936142" cy="3917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75"/>
              </a:lnSpc>
            </a:pPr>
            <a:r>
              <a:rPr lang="zh-CN" altLang="en-US" sz="414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END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4872990" y="5725795"/>
            <a:ext cx="2929255" cy="12160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910"/>
              </a:lnSpc>
            </a:pPr>
            <a:r>
              <a:rPr lang="en-US" altLang="zh-CN" sz="909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JVM </a:t>
            </a:r>
            <a:endParaRPr lang="en-US" altLang="zh-CN" sz="909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2551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2525" y="1716406"/>
            <a:ext cx="113535" cy="1592944"/>
          </a:xfrm>
          <a:prstGeom prst="rect">
            <a:avLst/>
          </a:prstGeom>
        </p:spPr>
      </p:pic>
      <p:sp>
        <p:nvSpPr>
          <p:cNvPr id="3019" name="文本"/>
          <p:cNvSpPr>
            <a:spLocks noGrp="1"/>
          </p:cNvSpPr>
          <p:nvPr>
            <p:ph type="ctrTitle"/>
          </p:nvPr>
        </p:nvSpPr>
        <p:spPr>
          <a:xfrm>
            <a:off x="13845875" y="1601205"/>
            <a:ext cx="2573663" cy="4746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类加载</a:t>
            </a:r>
            <a:endParaRPr lang="zh-CN" altLang="en-US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4003" name="文本"/>
          <p:cNvSpPr>
            <a:spLocks noGrp="1"/>
          </p:cNvSpPr>
          <p:nvPr>
            <p:ph type="ctrTitle"/>
          </p:nvPr>
        </p:nvSpPr>
        <p:spPr>
          <a:xfrm>
            <a:off x="13845875" y="2322870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类加载器，双亲委派机制</a:t>
            </a:r>
            <a:r>
              <a:rPr lang="en-US" altLang="zh-CN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自定义类加载器，破坏双亲委托机制</a:t>
            </a:r>
            <a:br>
              <a:rPr lang="zh-CN" altLang="en-US" sz="28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800" dirty="0">
              <a:solidFill>
                <a:srgbClr val="000000"/>
              </a:solidFill>
              <a:latin typeface="Noto Nastaliq Urdu" panose="020B0502040504020204" charset="0"/>
            </a:endParaRPr>
          </a:p>
        </p:txBody>
      </p:sp>
      <p:pic>
        <p:nvPicPr>
          <p:cNvPr id="550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3127" y="4634337"/>
            <a:ext cx="113535" cy="1592944"/>
          </a:xfrm>
          <a:prstGeom prst="rect">
            <a:avLst/>
          </a:prstGeom>
        </p:spPr>
      </p:pic>
      <p:sp>
        <p:nvSpPr>
          <p:cNvPr id="5975" name="文本"/>
          <p:cNvSpPr>
            <a:spLocks noGrp="1"/>
          </p:cNvSpPr>
          <p:nvPr>
            <p:ph type="ctrTitle"/>
          </p:nvPr>
        </p:nvSpPr>
        <p:spPr>
          <a:xfrm>
            <a:off x="13842999" y="4634026"/>
            <a:ext cx="2573663" cy="4464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OOM</a:t>
            </a:r>
            <a:endParaRPr lang="en-US" altLang="zh-CN" sz="460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6958" name="文本"/>
          <p:cNvSpPr>
            <a:spLocks noGrp="1"/>
          </p:cNvSpPr>
          <p:nvPr>
            <p:ph type="ctrTitle"/>
          </p:nvPr>
        </p:nvSpPr>
        <p:spPr>
          <a:xfrm>
            <a:off x="13845875" y="5236172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堆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方法区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程序计数器，本地方法栈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,</a:t>
            </a:r>
            <a:b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</a:b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client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，</a:t>
            </a:r>
            <a:r>
              <a:rPr lang="en-US" altLang="zh-CN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server</a:t>
            </a:r>
            <a:r>
              <a:rPr lang="zh-CN" altLang="en-US" sz="260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模式</a:t>
            </a:r>
            <a:b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46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78091" y="7494723"/>
            <a:ext cx="113535" cy="1592944"/>
          </a:xfrm>
          <a:prstGeom prst="rect">
            <a:avLst/>
          </a:prstGeom>
        </p:spPr>
      </p:pic>
      <p:sp>
        <p:nvSpPr>
          <p:cNvPr id="8930" name="文本"/>
          <p:cNvSpPr>
            <a:spLocks noGrp="1"/>
          </p:cNvSpPr>
          <p:nvPr>
            <p:ph type="ctrTitle"/>
          </p:nvPr>
        </p:nvSpPr>
        <p:spPr>
          <a:xfrm>
            <a:off x="13830299" y="7375668"/>
            <a:ext cx="2573663" cy="4849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b="0" i="0" u="none" spc="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GC</a:t>
            </a:r>
            <a:endParaRPr lang="en-US" altLang="zh-CN" sz="4600" b="0" i="0" u="none" spc="0" dirty="0">
              <a:solidFill>
                <a:srgbClr val="000000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9913" name="文本"/>
          <p:cNvSpPr>
            <a:spLocks noGrp="1"/>
          </p:cNvSpPr>
          <p:nvPr>
            <p:ph type="ctrTitle"/>
          </p:nvPr>
        </p:nvSpPr>
        <p:spPr>
          <a:xfrm>
            <a:off x="13840182" y="8089113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GC roots,GC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分类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,GC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设置参数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141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3188694" y="10412654"/>
            <a:ext cx="113535" cy="1592944"/>
          </a:xfrm>
          <a:prstGeom prst="rect">
            <a:avLst/>
          </a:prstGeom>
        </p:spPr>
      </p:pic>
      <p:sp>
        <p:nvSpPr>
          <p:cNvPr id="11887" name="文本"/>
          <p:cNvSpPr>
            <a:spLocks noGrp="1"/>
          </p:cNvSpPr>
          <p:nvPr>
            <p:ph type="ctrTitle"/>
          </p:nvPr>
        </p:nvSpPr>
        <p:spPr>
          <a:xfrm>
            <a:off x="13846175" y="10412730"/>
            <a:ext cx="6329680" cy="594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en-US" altLang="zh-CN" sz="4600" dirty="0">
                <a:solidFill>
                  <a:srgbClr val="000000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jvm&amp;synchronized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2872" name="文本"/>
          <p:cNvSpPr>
            <a:spLocks noGrp="1"/>
          </p:cNvSpPr>
          <p:nvPr>
            <p:ph type="ctrTitle"/>
          </p:nvPr>
        </p:nvSpPr>
        <p:spPr>
          <a:xfrm>
            <a:off x="13845875" y="11007979"/>
            <a:ext cx="6893044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堆中的对象，对象头，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monitor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，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synchronized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113665" y="4248538"/>
            <a:ext cx="24695555" cy="6481475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944846" y="5567116"/>
            <a:ext cx="4359258" cy="8039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50"/>
              </a:lnSpc>
            </a:pPr>
            <a:r>
              <a:rPr lang="zh-CN" altLang="en-US" sz="7790" b="0" i="0" u="none" spc="0" dirty="0">
                <a:solidFill>
                  <a:srgbClr val="FFFFFF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五个阶段</a:t>
            </a:r>
            <a:endParaRPr lang="zh-CN" altLang="en-US" sz="7790" b="0" i="0" u="none" spc="0" dirty="0">
              <a:solidFill>
                <a:srgbClr val="FFFFFF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913" name="文本"/>
          <p:cNvSpPr>
            <a:spLocks noGrp="1"/>
          </p:cNvSpPr>
          <p:nvPr>
            <p:ph type="ctrTitle"/>
          </p:nvPr>
        </p:nvSpPr>
        <p:spPr>
          <a:xfrm>
            <a:off x="4706280" y="7626044"/>
            <a:ext cx="15511526" cy="17919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85"/>
              </a:lnSpc>
            </a:pP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1.loading ---&gt; 2.Verification ---&gt; 3.Preparation</a:t>
            </a: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b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48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---&gt;4.Resolution---&gt;5.Initialization</a:t>
            </a:r>
            <a:endParaRPr lang="zh-CN" altLang="en-US" sz="48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102" name="文本"/>
          <p:cNvSpPr>
            <a:spLocks noGrp="1"/>
          </p:cNvSpPr>
          <p:nvPr>
            <p:ph type="ctrTitle"/>
          </p:nvPr>
        </p:nvSpPr>
        <p:spPr>
          <a:xfrm>
            <a:off x="7687586" y="1813704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zh-CN" altLang="en-US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</a:t>
            </a:r>
            <a:endParaRPr lang="zh-CN" altLang="en-US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77754" y="0"/>
            <a:ext cx="24736692" cy="6468021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-33802" y="2218"/>
            <a:ext cx="24695555" cy="6481475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621955" y="1941901"/>
            <a:ext cx="19140088" cy="9830925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pic>
        <p:nvPicPr>
          <p:cNvPr id="15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621955" y="11311758"/>
            <a:ext cx="19170117" cy="461704"/>
          </a:xfrm>
          <a:prstGeom prst="rect">
            <a:avLst/>
          </a:prstGeom>
        </p:spPr>
      </p:pic>
      <p:sp>
        <p:nvSpPr>
          <p:cNvPr id="2022" name="文本"/>
          <p:cNvSpPr>
            <a:spLocks noGrp="1"/>
          </p:cNvSpPr>
          <p:nvPr>
            <p:ph type="ctrTitle"/>
          </p:nvPr>
        </p:nvSpPr>
        <p:spPr>
          <a:xfrm>
            <a:off x="3146425" y="3923030"/>
            <a:ext cx="5716270" cy="169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en-US" altLang="zh-CN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Class Loader</a:t>
            </a:r>
            <a:r>
              <a:rPr lang="zh-CN" altLang="en-US" sz="6870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7" name="文本"/>
          <p:cNvSpPr>
            <a:spLocks noGrp="1"/>
          </p:cNvSpPr>
          <p:nvPr>
            <p:ph type="ctrTitle"/>
          </p:nvPr>
        </p:nvSpPr>
        <p:spPr>
          <a:xfrm>
            <a:off x="10925175" y="29197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根类加载器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Bootstrap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626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917198" y="9224704"/>
            <a:ext cx="448571" cy="448571"/>
          </a:xfrm>
          <a:prstGeom prst="rect">
            <a:avLst/>
          </a:prstGeom>
        </p:spPr>
      </p:pic>
      <p:pic>
        <p:nvPicPr>
          <p:cNvPr id="6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668816" y="9224704"/>
            <a:ext cx="448571" cy="448571"/>
          </a:xfrm>
          <a:prstGeom prst="rect">
            <a:avLst/>
          </a:prstGeom>
        </p:spPr>
      </p:pic>
      <p:pic>
        <p:nvPicPr>
          <p:cNvPr id="719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420433" y="9224704"/>
            <a:ext cx="448571" cy="448571"/>
          </a:xfrm>
          <a:prstGeom prst="rect">
            <a:avLst/>
          </a:prstGeom>
        </p:spPr>
      </p:pic>
      <p:sp>
        <p:nvSpPr>
          <p:cNvPr id="6" name="文本"/>
          <p:cNvSpPr>
            <a:spLocks noGrp="1"/>
          </p:cNvSpPr>
          <p:nvPr/>
        </p:nvSpPr>
        <p:spPr>
          <a:xfrm>
            <a:off x="10925175" y="3923030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扩展加载器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Extension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>
            <a:off x="10925175" y="487870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系统应用加载器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App class loader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10925175" y="5739765"/>
            <a:ext cx="9151620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ts val="3785"/>
              </a:lnSpc>
              <a:buFont typeface="Wingdings" panose="05000000000000000000" charset="0"/>
              <a:buChar char=""/>
            </a:pPr>
            <a:r>
              <a:rPr kumimoji="1" lang="zh-CN" altLang="en-US" sz="2800" dirty="0">
                <a:solidFill>
                  <a:srgbClr val="000000"/>
                </a:solidFill>
              </a:rPr>
              <a:t>用户自定义加载器 </a:t>
            </a:r>
            <a:r>
              <a:rPr kumimoji="1" lang="en-US" altLang="zh-CN" sz="2800" dirty="0">
                <a:solidFill>
                  <a:srgbClr val="000000"/>
                </a:solidFill>
              </a:rPr>
              <a:t>Customer class loader </a:t>
            </a: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br>
              <a:rPr kumimoji="1" lang="en-US" altLang="zh-CN" sz="2800" dirty="0">
                <a:solidFill>
                  <a:srgbClr val="000000"/>
                </a:solidFill>
              </a:rPr>
            </a:br>
            <a:endParaRPr kumimoji="1"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9" name="图片 8" descr="classLoade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025" y="6468110"/>
            <a:ext cx="594296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3690437" cy="3690437"/>
          </a:xfrm>
          <a:prstGeom prst="rect">
            <a:avLst/>
          </a:prstGeom>
        </p:spPr>
      </p:pic>
      <p:pic>
        <p:nvPicPr>
          <p:cNvPr id="4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922" name="Picture" descr="Picture"/>
          <p:cNvPicPr>
            <a:picLocks noChangeAspect="1"/>
          </p:cNvPicPr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>
            <a:off x="1845218" y="1845218"/>
            <a:ext cx="8263827" cy="8263827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897620" y="370840"/>
            <a:ext cx="13934440" cy="11794490"/>
          </a:xfrm>
          <a:prstGeom prst="rect">
            <a:avLst/>
          </a:prstGeom>
          <a:effectLst>
            <a:outerShdw blurRad="152400" dir="2700000" algn="ctr">
              <a:srgbClr val="000000">
                <a:alpha val="30000"/>
              </a:srgbClr>
            </a:outerShdw>
          </a:effectLst>
        </p:spPr>
      </p:pic>
      <p:sp>
        <p:nvSpPr>
          <p:cNvPr id="2017" name="文本"/>
          <p:cNvSpPr>
            <a:spLocks noGrp="1"/>
          </p:cNvSpPr>
          <p:nvPr>
            <p:ph type="ctrTitle"/>
          </p:nvPr>
        </p:nvSpPr>
        <p:spPr>
          <a:xfrm>
            <a:off x="9157334" y="861838"/>
            <a:ext cx="11026154" cy="7374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类加载过程</a:t>
            </a:r>
            <a:r>
              <a:rPr lang="en-US" altLang="zh-CN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:</a:t>
            </a:r>
            <a:endParaRPr lang="en-US" altLang="zh-CN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723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2360201" y="5256096"/>
            <a:ext cx="2023797" cy="2023797"/>
          </a:xfrm>
          <a:prstGeom prst="rect">
            <a:avLst/>
          </a:prstGeom>
        </p:spPr>
      </p:pic>
      <p:pic>
        <p:nvPicPr>
          <p:cNvPr id="770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22608223" y="5330246"/>
            <a:ext cx="1527753" cy="152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1795" y="5377815"/>
            <a:ext cx="596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双亲委托机制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53600" y="2684780"/>
            <a:ext cx="491236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3255645"/>
            <a:ext cx="40468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findLoadedClass(name)</a:t>
            </a:r>
            <a:r>
              <a:rPr lang="zh-CN" altLang="en-US" sz="2800">
                <a:solidFill>
                  <a:schemeClr val="bg1"/>
                </a:solidFill>
              </a:rPr>
              <a:t>判断当前类是否已加载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圆角右箭头 5"/>
          <p:cNvSpPr/>
          <p:nvPr/>
        </p:nvSpPr>
        <p:spPr>
          <a:xfrm rot="5400000">
            <a:off x="14554200" y="3853815"/>
            <a:ext cx="1306830" cy="5480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5915" y="3690620"/>
            <a:ext cx="577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</a:rPr>
              <a:t>否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29665" y="52558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665960" y="5454650"/>
            <a:ext cx="456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初始化为系统类加载器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70255" y="10513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614785" y="918972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1343005" y="6576695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168255" y="7793990"/>
            <a:ext cx="4810760" cy="91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614785" y="6576695"/>
            <a:ext cx="4450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判断类加载器是否存在父类加载器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64520" y="7992745"/>
            <a:ext cx="504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存在就交给父类加载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731625" y="918972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不存在就直接交给根类加载器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62355" y="10559415"/>
            <a:ext cx="451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根类加载器无法加载的,自己尝试加载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891250" y="-116840"/>
            <a:ext cx="5492750" cy="13949045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7249775" y="3310255"/>
            <a:ext cx="5902960" cy="5341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6660" y="5627370"/>
            <a:ext cx="494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儷黑 Pro" panose="020B0500000000000000" charset="-120"/>
                <a:ea typeface="儷黑 Pro" panose="020B0500000000000000" charset="-120"/>
              </a:rPr>
              <a:t>少啰嗦，直接看代码</a:t>
            </a:r>
            <a:endParaRPr lang="zh-CN" altLang="en-US" sz="4000">
              <a:solidFill>
                <a:schemeClr val="bg1"/>
              </a:solidFill>
              <a:latin typeface="儷黑 Pro" panose="020B0500000000000000" charset="-120"/>
              <a:ea typeface="儷黑 Pro" panose="020B0500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271905"/>
            <a:ext cx="95719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public abstract class ClassLoader {</a:t>
            </a:r>
            <a:endParaRPr lang="zh-CN" altLang="en-US"/>
          </a:p>
          <a:p>
            <a:r>
              <a:rPr lang="zh-CN" altLang="en-US"/>
              <a:t>	//...</a:t>
            </a:r>
            <a:endParaRPr lang="zh-CN" altLang="en-US"/>
          </a:p>
          <a:p>
            <a:r>
              <a:rPr lang="zh-CN" altLang="en-US"/>
              <a:t>	//默认的类加载器为systemClassLoader</a:t>
            </a:r>
            <a:endParaRPr lang="zh-CN" altLang="en-US"/>
          </a:p>
          <a:p>
            <a:r>
              <a:rPr lang="zh-CN" altLang="en-US"/>
              <a:t>	protected ClassLoader() {  </a:t>
            </a:r>
            <a:endParaRPr lang="zh-CN" altLang="en-US"/>
          </a:p>
          <a:p>
            <a:r>
              <a:rPr lang="zh-CN" altLang="en-US"/>
              <a:t>    	SecurityManager security = System.getSecurityManager();  </a:t>
            </a:r>
            <a:endParaRPr lang="zh-CN" altLang="en-US"/>
          </a:p>
          <a:p>
            <a:r>
              <a:rPr lang="zh-CN" altLang="en-US"/>
              <a:t>    	if (security != null) {  </a:t>
            </a:r>
            <a:endParaRPr lang="zh-CN" altLang="en-US"/>
          </a:p>
          <a:p>
            <a:r>
              <a:rPr lang="zh-CN" altLang="en-US"/>
              <a:t>        	security.checkCreateClassLoader();  </a:t>
            </a:r>
            <a:endParaRPr lang="zh-CN" altLang="en-US"/>
          </a:p>
          <a:p>
            <a:r>
              <a:rPr lang="zh-CN" altLang="en-US"/>
              <a:t>    	}  </a:t>
            </a:r>
            <a:endParaRPr lang="zh-CN" altLang="en-US"/>
          </a:p>
          <a:p>
            <a:r>
              <a:rPr lang="zh-CN" altLang="en-US"/>
              <a:t>	    this.parent = getSystemClassLoader();  </a:t>
            </a:r>
            <a:endParaRPr lang="zh-CN" altLang="en-US"/>
          </a:p>
          <a:p>
            <a:r>
              <a:rPr lang="zh-CN" altLang="en-US"/>
              <a:t>	    initialized = true;  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	public Class&lt;?&gt; loadClass(String name) throws ClassNotFoundException {</a:t>
            </a:r>
            <a:endParaRPr lang="zh-CN" altLang="en-US"/>
          </a:p>
          <a:p>
            <a:r>
              <a:rPr lang="zh-CN" altLang="en-US"/>
              <a:t>        return loadClass(name, false);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protected Class&lt;?&gt; loadClass(String name, boolean resolve)</a:t>
            </a:r>
            <a:endParaRPr lang="zh-CN" altLang="en-US"/>
          </a:p>
          <a:p>
            <a:r>
              <a:rPr lang="zh-CN" altLang="en-US"/>
              <a:t>        throws ClassNotFoundException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	//对需要加载的class上锁</a:t>
            </a:r>
            <a:endParaRPr lang="zh-CN" altLang="en-US"/>
          </a:p>
          <a:p>
            <a:r>
              <a:rPr lang="zh-CN" altLang="en-US"/>
              <a:t>        synchronized (getClassLoadingLock(name)) {</a:t>
            </a:r>
            <a:endParaRPr lang="zh-CN" altLang="en-US"/>
          </a:p>
          <a:p>
            <a:r>
              <a:rPr lang="zh-CN" altLang="en-US"/>
              <a:t>            // First, check if the class has already been loaded</a:t>
            </a:r>
            <a:endParaRPr lang="zh-CN" altLang="en-US"/>
          </a:p>
          <a:p>
            <a:r>
              <a:rPr lang="zh-CN" altLang="en-US"/>
              <a:t>            Class&lt;?&gt; c = findLoadedClass(name);</a:t>
            </a:r>
            <a:endParaRPr lang="zh-CN" altLang="en-US"/>
          </a:p>
          <a:p>
            <a:r>
              <a:rPr lang="zh-CN" altLang="en-US"/>
              <a:t>            if (c == null) {</a:t>
            </a:r>
            <a:endParaRPr lang="zh-CN" altLang="en-US"/>
          </a:p>
          <a:p>
            <a:r>
              <a:rPr lang="zh-CN" altLang="en-US"/>
              <a:t>                long t0 = System.nanoTime();</a:t>
            </a:r>
            <a:endParaRPr lang="zh-CN" altLang="en-US"/>
          </a:p>
          <a:p>
            <a:r>
              <a:rPr lang="zh-CN" altLang="en-US"/>
              <a:t>                try {</a:t>
            </a:r>
            <a:endParaRPr lang="zh-CN" altLang="en-US"/>
          </a:p>
          <a:p>
            <a:r>
              <a:rPr lang="zh-CN" altLang="en-US"/>
              <a:t>                    if (parent != null) {</a:t>
            </a:r>
            <a:endParaRPr lang="zh-CN" altLang="en-US"/>
          </a:p>
          <a:p>
            <a:r>
              <a:rPr lang="zh-CN" altLang="en-US"/>
              <a:t>                    	//如果存在父类加载器，交给父类加载器</a:t>
            </a:r>
            <a:endParaRPr lang="zh-CN" altLang="en-US"/>
          </a:p>
          <a:p>
            <a:r>
              <a:rPr lang="zh-CN" altLang="en-US"/>
              <a:t>                        c = parent.loadClass(name, false);</a:t>
            </a:r>
            <a:endParaRPr lang="zh-CN" altLang="en-US"/>
          </a:p>
          <a:p>
            <a:r>
              <a:rPr lang="zh-CN" altLang="en-US"/>
              <a:t>                    } else {</a:t>
            </a:r>
            <a:endParaRPr lang="zh-CN" altLang="en-US"/>
          </a:p>
          <a:p>
            <a:r>
              <a:rPr lang="zh-CN" altLang="en-US"/>
              <a:t>                        //如果不存在父类(根类无法被java调用)直接调用根类加载器</a:t>
            </a:r>
            <a:endParaRPr lang="zh-CN" altLang="en-US"/>
          </a:p>
          <a:p>
            <a:r>
              <a:rPr lang="zh-CN" altLang="en-US"/>
              <a:t>                        c = findBootstrapClassOrNull(name);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 catch (ClassNotFoundException e) {</a:t>
            </a:r>
            <a:endParaRPr lang="zh-CN" altLang="en-US"/>
          </a:p>
          <a:p>
            <a:r>
              <a:rPr lang="zh-CN" altLang="en-US"/>
              <a:t>                    // ClassNotFoundException thrown if class not found</a:t>
            </a:r>
            <a:endParaRPr lang="zh-CN" altLang="en-US"/>
          </a:p>
          <a:p>
            <a:r>
              <a:rPr lang="zh-CN" altLang="en-US"/>
              <a:t>                    // from the non-null parent class loader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2230" y="2732405"/>
            <a:ext cx="66471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if (c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If still not found, then invoke findClass in order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// to find the class.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long t1 = System.nanoTime();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c = findClass(name);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            // this is the defining class loader; record the stats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sun.misc.PerfCounter.getParentDelegationTime().addTime(t1 - t0);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sun.misc.PerfCounter.getFindClassTime().addElapsedTimeFrom(t1);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    sun.misc.PerfCounter.getFindClasses().increment();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 (resolve)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resolveClass(c);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return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158733" y="1737177"/>
            <a:ext cx="11026154" cy="6929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自定义类加载器</a:t>
            </a:r>
            <a:endParaRPr lang="zh-CN" altLang="en-US" sz="6870" b="0" i="0" u="none" spc="0" dirty="0">
              <a:solidFill>
                <a:srgbClr val="FF283A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4387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3158733" y="5712313"/>
            <a:ext cx="18579498" cy="6091970"/>
          </a:xfrm>
          <a:prstGeom prst="rect">
            <a:avLst/>
          </a:prstGeom>
        </p:spPr>
      </p:pic>
      <p:pic>
        <p:nvPicPr>
          <p:cNvPr id="4856" name="Picture" descr="Picture"/>
          <p:cNvPicPr>
            <a:picLocks noChangeAspect="1"/>
          </p:cNvPicPr>
          <p:nvPr/>
        </p:nvPicPr>
        <p:blipFill>
          <a:blip r:embed="rId2" cstate="print">
            <a:alphaModFix amt="62000"/>
          </a:blip>
          <a:stretch>
            <a:fillRect/>
          </a:stretch>
        </p:blipFill>
        <p:spPr>
          <a:xfrm>
            <a:off x="1359535" y="3376930"/>
            <a:ext cx="21349970" cy="9496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8790" y="3756660"/>
            <a:ext cx="9139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实现</a:t>
            </a:r>
            <a:r>
              <a:rPr lang="en-US" altLang="zh-CN" sz="2400">
                <a:solidFill>
                  <a:schemeClr val="bg1"/>
                </a:solidFill>
              </a:rPr>
              <a:t>ClassLoader</a:t>
            </a:r>
            <a:r>
              <a:rPr lang="zh-CN" altLang="en-US" sz="2400">
                <a:solidFill>
                  <a:schemeClr val="bg1"/>
                </a:solidFill>
              </a:rPr>
              <a:t>抽象类ClassLoader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重写</a:t>
            </a:r>
            <a:r>
              <a:rPr lang="en-US" altLang="zh-CN" sz="2400">
                <a:solidFill>
                  <a:schemeClr val="bg1"/>
                </a:solidFill>
              </a:rPr>
              <a:t>findClass</a:t>
            </a:r>
            <a:r>
              <a:rPr lang="zh-CN" altLang="en-US" sz="2400">
                <a:solidFill>
                  <a:schemeClr val="bg1"/>
                </a:solidFill>
              </a:rPr>
              <a:t>方法即可。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2260" y="4507865"/>
            <a:ext cx="9676765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package com.andy.classloader;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lombok.Data;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import java.io.*;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/**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@Description 自定义类加载器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@className CustomClassLoader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@author hudaqiang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 @date 2019/6/29 13:08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*/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@Data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public class CustomClassLoader extends ClassLoader {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@Override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protected Class&lt;?&gt; findClass(String name) throws ClassNotFoundException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byte[] classData = getClassBytes(name);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if (classData == null)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throw new ClassNotFoundException();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 else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return defineClass(name, classData, 0, classData.length);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}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/>
              <a:t>  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252325" y="3512185"/>
            <a:ext cx="76581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获取字节码文件的二进制数据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byte[] getClassBytes(String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String path = getClassPath(className);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try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InputStream ins = new FileInputStream(path);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ByteArrayOutputStream baos = new ByteArrayOutputStream();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bufSize = 2048;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byte[] byteBuf = new byte[bufSize];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int bytesNumRead = 0;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// 读取类文件的字节码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while ((bytesNumRead = ins.read(byteBuf)) != -1)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baos.write(byteBuf, 0, bytesNumRead);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return baos.toByteArray();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 catch (IOException 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e.printStackTrace();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null;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根据类名获取字节码文件的路径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@author hudaqiang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 @date 2019/6/29 13:02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private String getClassPath(String className)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className.replace('.', File.separatorChar) + ".class";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2867605" y="1791754"/>
            <a:ext cx="10131221" cy="10131221"/>
          </a:xfrm>
          <a:prstGeom prst="rect">
            <a:avLst/>
          </a:prstGeom>
        </p:spPr>
      </p:pic>
      <p:sp>
        <p:nvSpPr>
          <p:cNvPr id="470" name="文本"/>
          <p:cNvSpPr>
            <a:spLocks noGrp="1"/>
          </p:cNvSpPr>
          <p:nvPr>
            <p:ph type="ctrTitle"/>
          </p:nvPr>
        </p:nvSpPr>
        <p:spPr>
          <a:xfrm>
            <a:off x="4339270" y="3496183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JNDI,JDBC,JCE,JAXB和JBI</a:t>
            </a: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,</a:t>
            </a: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解决双亲委派机制中类加载请求的单向委派。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375" name="文本"/>
          <p:cNvSpPr>
            <a:spLocks noGrp="1"/>
          </p:cNvSpPr>
          <p:nvPr>
            <p:ph type="ctrTitle"/>
          </p:nvPr>
        </p:nvSpPr>
        <p:spPr>
          <a:xfrm>
            <a:off x="4339270" y="2649659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SPI</a:t>
            </a:r>
            <a:endParaRPr kumimoji="1" lang="en-US" altLang="zh-CN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3357" name="文本"/>
          <p:cNvSpPr>
            <a:spLocks noGrp="1"/>
          </p:cNvSpPr>
          <p:nvPr>
            <p:ph type="ctrTitle"/>
          </p:nvPr>
        </p:nvSpPr>
        <p:spPr>
          <a:xfrm>
            <a:off x="1954988" y="3090549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92" name="文本"/>
          <p:cNvSpPr>
            <a:spLocks noGrp="1"/>
          </p:cNvSpPr>
          <p:nvPr>
            <p:ph type="ctrTitle"/>
          </p:nvPr>
        </p:nvSpPr>
        <p:spPr>
          <a:xfrm>
            <a:off x="4339022" y="6759225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zh-CN" altLang="en-US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框架的代码为了加载框架之外的用户实现代码</a:t>
            </a:r>
            <a:endParaRPr lang="zh-CN" altLang="en-US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298" name="文本"/>
          <p:cNvSpPr>
            <a:spLocks noGrp="1"/>
          </p:cNvSpPr>
          <p:nvPr>
            <p:ph type="ctrTitle"/>
          </p:nvPr>
        </p:nvSpPr>
        <p:spPr>
          <a:xfrm>
            <a:off x="4349750" y="5908675"/>
            <a:ext cx="9896475" cy="13754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en-US" altLang="zh-CN" sz="500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Thread Context ClassLoader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7280" name="文本"/>
          <p:cNvSpPr>
            <a:spLocks noGrp="1"/>
          </p:cNvSpPr>
          <p:nvPr>
            <p:ph type="ctrTitle"/>
          </p:nvPr>
        </p:nvSpPr>
        <p:spPr>
          <a:xfrm>
            <a:off x="1943099" y="63467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5" name="文本"/>
          <p:cNvSpPr>
            <a:spLocks noGrp="1"/>
          </p:cNvSpPr>
          <p:nvPr>
            <p:ph type="ctrTitle"/>
          </p:nvPr>
        </p:nvSpPr>
        <p:spPr>
          <a:xfrm>
            <a:off x="4343399" y="10027549"/>
            <a:ext cx="7313458" cy="8304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85"/>
              </a:lnSpc>
            </a:pPr>
            <a:r>
              <a:rPr lang="en-US" altLang="zh-CN" sz="2600" b="0" i="0" u="none" spc="0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tomcat,Open Service Gateway Initiative</a:t>
            </a:r>
            <a:endParaRPr lang="en-US" altLang="zh-CN" sz="2600" b="0" i="0" u="none" spc="0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0222" name="文本"/>
          <p:cNvSpPr>
            <a:spLocks noGrp="1"/>
          </p:cNvSpPr>
          <p:nvPr>
            <p:ph type="ctrTitle"/>
          </p:nvPr>
        </p:nvSpPr>
        <p:spPr>
          <a:xfrm>
            <a:off x="4349749" y="9095093"/>
            <a:ext cx="3053128" cy="5159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242424">
                    <a:alpha val="100000"/>
                  </a:srgbClr>
                </a:solidFill>
                <a:latin typeface="xiaowei" charset="-122"/>
                <a:ea typeface="xiaowei" charset="-122"/>
                <a:cs typeface="xiaowei" charset="-122"/>
              </a:rPr>
              <a:t>OSGi</a:t>
            </a:r>
            <a:endParaRPr lang="zh-CN" altLang="en-US" sz="5000" b="0" i="0" u="none" spc="0" dirty="0">
              <a:solidFill>
                <a:srgbClr val="242424">
                  <a:alpha val="100000"/>
                </a:srgbClr>
              </a:solidFill>
              <a:latin typeface="xiaowei" charset="-122"/>
              <a:ea typeface="xiaowei" charset="-122"/>
              <a:cs typeface="xiaowei" charset="-122"/>
            </a:endParaRPr>
          </a:p>
        </p:txBody>
      </p:sp>
      <p:sp>
        <p:nvSpPr>
          <p:cNvPr id="11205" name="文本"/>
          <p:cNvSpPr>
            <a:spLocks noGrp="1"/>
          </p:cNvSpPr>
          <p:nvPr>
            <p:ph type="ctrTitle"/>
          </p:nvPr>
        </p:nvSpPr>
        <p:spPr>
          <a:xfrm>
            <a:off x="1943099" y="9610662"/>
            <a:ext cx="1833864" cy="6737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45"/>
              </a:lnSpc>
            </a:pPr>
            <a:r>
              <a:rPr lang="zh-CN" altLang="en-US" sz="6870" b="0" i="0" u="none" spc="0" dirty="0">
                <a:solidFill>
                  <a:srgbClr val="FF283A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97705" y="3165475"/>
            <a:ext cx="112839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rgbClr val="FF0000"/>
                </a:solidFill>
              </a:rPr>
              <a:t>破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坏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双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亲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委</a:t>
            </a:r>
            <a:endParaRPr lang="zh-CN" altLang="en-US" sz="6600">
              <a:solidFill>
                <a:srgbClr val="FF0000"/>
              </a:solidFill>
            </a:endParaRPr>
          </a:p>
          <a:p>
            <a:r>
              <a:rPr lang="zh-CN" altLang="en-US" sz="6600">
                <a:solidFill>
                  <a:srgbClr val="FF0000"/>
                </a:solidFill>
              </a:rPr>
              <a:t>托机制</a:t>
            </a:r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243951" y="4248860"/>
            <a:ext cx="24736692" cy="646802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61000"/>
          </a:blip>
          <a:stretch>
            <a:fillRect/>
          </a:stretch>
        </p:blipFill>
        <p:spPr>
          <a:xfrm>
            <a:off x="0" y="2951480"/>
            <a:ext cx="24492585" cy="10201275"/>
          </a:xfrm>
          <a:prstGeom prst="rect">
            <a:avLst/>
          </a:prstGeom>
        </p:spPr>
      </p:pic>
      <p:sp>
        <p:nvSpPr>
          <p:cNvPr id="5101" name="文本"/>
          <p:cNvSpPr>
            <a:spLocks noGrp="1"/>
          </p:cNvSpPr>
          <p:nvPr>
            <p:ph type="ctrTitle"/>
          </p:nvPr>
        </p:nvSpPr>
        <p:spPr>
          <a:xfrm>
            <a:off x="7619999" y="796331"/>
            <a:ext cx="9008825" cy="122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945"/>
              </a:lnSpc>
            </a:pPr>
            <a:r>
              <a:rPr lang="en-US" altLang="zh-CN" sz="12455" b="0" i="0" u="none" spc="0" dirty="0">
                <a:solidFill>
                  <a:srgbClr val="242424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OOM</a:t>
            </a:r>
            <a:endParaRPr kumimoji="1" lang="en-US" altLang="zh-CN" sz="12455" b="0" i="0" u="none" spc="0" dirty="0">
              <a:solidFill>
                <a:srgbClr val="242424">
                  <a:alpha val="100000"/>
                </a:srgbClr>
              </a:solidFill>
              <a:latin typeface="Noto Sans S Chinese Black" charset="-122"/>
              <a:ea typeface="Noto Sans S Chinese Black" charset="-122"/>
              <a:cs typeface="Noto Sans S Chinese Black" charset="-122"/>
            </a:endParaRPr>
          </a:p>
        </p:txBody>
      </p:sp>
      <p:pic>
        <p:nvPicPr>
          <p:cNvPr id="3" name="图片 2" descr="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480"/>
            <a:ext cx="11024235" cy="10201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3585" y="3172460"/>
            <a:ext cx="10114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程序计数器</a:t>
            </a:r>
            <a:r>
              <a:rPr lang="en-US" altLang="zh-CN" sz="3200">
                <a:solidFill>
                  <a:schemeClr val="bg1"/>
                </a:solidFill>
              </a:rPr>
              <a:t>: 1.</a:t>
            </a:r>
            <a:r>
              <a:rPr lang="zh-CN" altLang="en-US" sz="3200">
                <a:solidFill>
                  <a:schemeClr val="bg1"/>
                </a:solidFill>
              </a:rPr>
              <a:t>标记线程正在执行的字节码行号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线程隔离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       </a:t>
            </a:r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线程执行</a:t>
            </a:r>
            <a:r>
              <a:rPr lang="en-US" altLang="zh-CN" sz="3200">
                <a:solidFill>
                  <a:schemeClr val="bg1"/>
                </a:solidFill>
              </a:rPr>
              <a:t>native</a:t>
            </a:r>
            <a:r>
              <a:rPr lang="zh-CN" altLang="en-US" sz="3200">
                <a:solidFill>
                  <a:schemeClr val="bg1"/>
                </a:solidFill>
              </a:rPr>
              <a:t>方法时值为</a:t>
            </a:r>
            <a:r>
              <a:rPr lang="en-US" altLang="zh-CN" sz="3200">
                <a:solidFill>
                  <a:schemeClr val="bg1"/>
                </a:solidFill>
              </a:rPr>
              <a:t>null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3585" y="5581015"/>
            <a:ext cx="101149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方法区</a:t>
            </a:r>
            <a:r>
              <a:rPr lang="en-US" altLang="zh-CN" sz="3200">
                <a:solidFill>
                  <a:schemeClr val="bg1"/>
                </a:solidFill>
              </a:rPr>
              <a:t>: 1.jdk 1.8</a:t>
            </a:r>
            <a:r>
              <a:rPr lang="zh-CN" altLang="en-US" sz="3200">
                <a:solidFill>
                  <a:schemeClr val="bg1"/>
                </a:solidFill>
              </a:rPr>
              <a:t>以前使用永久代实现，</a:t>
            </a:r>
            <a:r>
              <a:rPr lang="en-US" altLang="zh-CN" sz="3200">
                <a:solidFill>
                  <a:schemeClr val="bg1"/>
                </a:solidFill>
              </a:rPr>
              <a:t>1.8</a:t>
            </a:r>
            <a:r>
              <a:rPr lang="zh-CN" altLang="en-US" sz="3200">
                <a:solidFill>
                  <a:schemeClr val="bg1"/>
                </a:solidFill>
              </a:rPr>
              <a:t>以后使用          </a:t>
            </a:r>
            <a:r>
              <a:rPr lang="en-US" altLang="zh-CN" sz="3200">
                <a:solidFill>
                  <a:schemeClr val="bg1"/>
                </a:solidFill>
              </a:rPr>
              <a:t>		</a:t>
            </a:r>
            <a:r>
              <a:rPr lang="zh-CN" altLang="en-US" sz="3200">
                <a:solidFill>
                  <a:schemeClr val="bg1"/>
                </a:solidFill>
              </a:rPr>
              <a:t>直接内存中的元空间实现</a:t>
            </a:r>
            <a:r>
              <a:rPr lang="en-US" altLang="zh-CN" sz="3200">
                <a:solidFill>
                  <a:schemeClr val="bg1"/>
                </a:solidFill>
              </a:rPr>
              <a:t>;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线程共享</a:t>
            </a:r>
            <a:endParaRPr lang="zh-CN" altLang="en-US" sz="320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3200">
                <a:solidFill>
                  <a:schemeClr val="bg1"/>
                </a:solidFill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</a:rPr>
              <a:t>3.放虚拟机加载的类信息(版本,字段，方法，		接口)</a:t>
            </a:r>
            <a:r>
              <a:rPr lang="zh-CN" altLang="en-US" sz="3200">
                <a:solidFill>
                  <a:schemeClr val="bg1"/>
                </a:solidFill>
                <a:ea typeface="宋体" charset="0"/>
              </a:rPr>
              <a:t>，静态属性，常量；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3585" y="8526145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3200">
                <a:solidFill>
                  <a:schemeClr val="bg1"/>
                </a:solidFill>
              </a:rPr>
              <a:t>Heap(</a:t>
            </a:r>
            <a:r>
              <a:rPr lang="zh-CN" altLang="en-US" sz="3200">
                <a:solidFill>
                  <a:schemeClr val="bg1"/>
                </a:solidFill>
              </a:rPr>
              <a:t>堆</a:t>
            </a:r>
            <a:r>
              <a:rPr lang="en-US" altLang="zh-CN" sz="3200">
                <a:solidFill>
                  <a:schemeClr val="bg1"/>
                </a:solidFill>
              </a:rPr>
              <a:t>): </a:t>
            </a:r>
            <a:r>
              <a:rPr lang="zh-CN" altLang="en-US" sz="3200">
                <a:solidFill>
                  <a:schemeClr val="bg1"/>
                </a:solidFill>
              </a:rPr>
              <a:t>存放对象信息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73585" y="9737090"/>
            <a:ext cx="1011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3200">
                <a:solidFill>
                  <a:schemeClr val="bg1"/>
                </a:solidFill>
              </a:rPr>
              <a:t>虚拟机栈</a:t>
            </a:r>
            <a:r>
              <a:rPr lang="en-US" altLang="zh-CN" sz="3200">
                <a:solidFill>
                  <a:schemeClr val="bg1"/>
                </a:solidFill>
              </a:rPr>
              <a:t>: 方法执行的内存模型</a:t>
            </a:r>
            <a:r>
              <a:rPr lang="zh-CN" altLang="en-US" sz="3200">
                <a:solidFill>
                  <a:schemeClr val="bg1"/>
                </a:solidFill>
              </a:rPr>
              <a:t> </a:t>
            </a:r>
            <a:endParaRPr lang="zh-CN" altLang="en-US" sz="32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6447</Words>
  <Application>WPS 演示</Application>
  <PresentationFormat>自定义</PresentationFormat>
  <Paragraphs>335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方正书宋_GBK</vt:lpstr>
      <vt:lpstr>Wingdings</vt:lpstr>
      <vt:lpstr>Arial</vt:lpstr>
      <vt:lpstr>Noto Sans S Chinese Black</vt:lpstr>
      <vt:lpstr>xiaowei</vt:lpstr>
      <vt:lpstr>Noto Sans S Chinese Regular</vt:lpstr>
      <vt:lpstr>Noto Nastaliq Urdu</vt:lpstr>
      <vt:lpstr>Wingdings</vt:lpstr>
      <vt:lpstr>儷黑 Pro</vt:lpstr>
      <vt:lpstr>宋体</vt:lpstr>
      <vt:lpstr>Noto Sans S Chinese Light</vt:lpstr>
      <vt:lpstr>苹方-简</vt:lpstr>
      <vt:lpstr>Calibri</vt:lpstr>
      <vt:lpstr>Helvetica Neue</vt:lpstr>
      <vt:lpstr>微软雅黑</vt:lpstr>
      <vt:lpstr>汉仪旗黑KW</vt:lpstr>
      <vt:lpstr>Arial Unicode MS</vt:lpstr>
      <vt:lpstr>汉仪书宋二KW</vt:lpstr>
      <vt:lpstr>Office Theme</vt:lpstr>
      <vt:lpstr>AndyHoo</vt:lpstr>
      <vt:lpstr>堆中的对象，对象头，monitor，synchronized</vt:lpstr>
      <vt:lpstr>类加载</vt:lpstr>
      <vt:lpstr>根类加载器 Bootstrap class loader    </vt:lpstr>
      <vt:lpstr>类加载过程:</vt:lpstr>
      <vt:lpstr>PowerPoint 演示文稿</vt:lpstr>
      <vt:lpstr>自定义类加载器</vt:lpstr>
      <vt:lpstr>03.</vt:lpstr>
      <vt:lpstr>OOM</vt:lpstr>
      <vt:lpstr>商务介绍</vt:lpstr>
      <vt:lpstr>10/8</vt:lpstr>
      <vt:lpstr>pageA guest with a web page version of the iPhone device</vt:lpstr>
      <vt:lpstr>PART.THREE</vt:lpstr>
      <vt:lpstr>+86%</vt:lpstr>
      <vt:lpstr>商务介绍</vt:lpstr>
      <vt:lpstr>PART.FOUR</vt:lpstr>
      <vt:lpstr>商务介绍</vt:lpstr>
      <vt:lpstr>+86%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edz</cp:lastModifiedBy>
  <cp:revision>21</cp:revision>
  <dcterms:created xsi:type="dcterms:W3CDTF">2019-07-04T13:07:44Z</dcterms:created>
  <dcterms:modified xsi:type="dcterms:W3CDTF">2019-07-04T13:07:44Z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